
<file path=[Content_Types].xml><?xml version="1.0" encoding="utf-8"?>
<Types xmlns="http://schemas.openxmlformats.org/package/2006/content-types">
  <Default Extension="jfif" ContentType="image/jpeg"/>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Lst>
  <p:sldIdLst>
    <p:sldId id="256" r:id="rId2"/>
    <p:sldId id="259" r:id="rId3"/>
    <p:sldId id="260" r:id="rId4"/>
    <p:sldId id="266" r:id="rId5"/>
    <p:sldId id="277" r:id="rId6"/>
    <p:sldId id="278" r:id="rId7"/>
    <p:sldId id="279" r:id="rId8"/>
    <p:sldId id="287" r:id="rId9"/>
    <p:sldId id="290" r:id="rId10"/>
    <p:sldId id="284" r:id="rId11"/>
    <p:sldId id="286" r:id="rId12"/>
    <p:sldId id="288" r:id="rId13"/>
    <p:sldId id="289" r:id="rId14"/>
    <p:sldId id="283" r:id="rId15"/>
    <p:sldId id="281" r:id="rId16"/>
    <p:sldId id="28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ip Chowdhury Niloy" initials="DCN" lastIdx="0" clrIdx="0">
    <p:extLst>
      <p:ext uri="{19B8F6BF-5375-455C-9EA6-DF929625EA0E}">
        <p15:presenceInfo xmlns:p15="http://schemas.microsoft.com/office/powerpoint/2012/main" userId="ec39529a0740578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85" d="100"/>
          <a:sy n="85" d="100"/>
        </p:scale>
        <p:origin x="54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jpeg>
</file>

<file path=ppt/media/image13.png>
</file>

<file path=ppt/media/image14.jpg>
</file>

<file path=ppt/media/image15.jpg>
</file>

<file path=ppt/media/image16.png>
</file>

<file path=ppt/media/image17.png>
</file>

<file path=ppt/media/image18.jpeg>
</file>

<file path=ppt/media/image19.jpg>
</file>

<file path=ppt/media/image2.png>
</file>

<file path=ppt/media/image20.png>
</file>

<file path=ppt/media/image21.png>
</file>

<file path=ppt/media/image22.jpeg>
</file>

<file path=ppt/media/image3.png>
</file>

<file path=ppt/media/image4.png>
</file>

<file path=ppt/media/image5.png>
</file>

<file path=ppt/media/image6.jpeg>
</file>

<file path=ppt/media/image7.jpg>
</file>

<file path=ppt/media/image8.jpg>
</file>

<file path=ppt/media/image9.jfif>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55548CE-4666-4EDA-865F-0C14E4D9C8A6}"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2939912549"/>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55548CE-4666-4EDA-865F-0C14E4D9C8A6}" type="datetimeFigureOut">
              <a:rPr lang="en-US" smtClean="0"/>
              <a:t>3/12/2022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1554905264"/>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255548CE-4666-4EDA-865F-0C14E4D9C8A6}"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1430275006"/>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255548CE-4666-4EDA-865F-0C14E4D9C8A6}"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D7EF3D-7DBE-4730-A111-37AA02AE1A29}"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102159225"/>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55548CE-4666-4EDA-865F-0C14E4D9C8A6}"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2594637351"/>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55548CE-4666-4EDA-865F-0C14E4D9C8A6}" type="datetimeFigureOut">
              <a:rPr lang="en-US" smtClean="0"/>
              <a:t>3/12/2022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1472943342"/>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55548CE-4666-4EDA-865F-0C14E4D9C8A6}" type="datetimeFigureOut">
              <a:rPr lang="en-US" smtClean="0"/>
              <a:t>3/12/2022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2104325015"/>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5548CE-4666-4EDA-865F-0C14E4D9C8A6}"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255015591"/>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55548CE-4666-4EDA-865F-0C14E4D9C8A6}"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70346402"/>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255548CE-4666-4EDA-865F-0C14E4D9C8A6}"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1801937133"/>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55548CE-4666-4EDA-865F-0C14E4D9C8A6}" type="datetimeFigureOut">
              <a:rPr lang="en-US" smtClean="0"/>
              <a:t>3/12/2022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444237623"/>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55548CE-4666-4EDA-865F-0C14E4D9C8A6}" type="datetimeFigureOut">
              <a:rPr lang="en-US" smtClean="0"/>
              <a:t>3/12/2022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1591647739"/>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55548CE-4666-4EDA-865F-0C14E4D9C8A6}" type="datetimeFigureOut">
              <a:rPr lang="en-US" smtClean="0"/>
              <a:t>3/12/2022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883621195"/>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255548CE-4666-4EDA-865F-0C14E4D9C8A6}" type="datetimeFigureOut">
              <a:rPr lang="en-US" smtClean="0"/>
              <a:t>3/12/2022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305377256"/>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55548CE-4666-4EDA-865F-0C14E4D9C8A6}" type="datetimeFigureOut">
              <a:rPr lang="en-US" smtClean="0"/>
              <a:t>3/12/2022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727767885"/>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255548CE-4666-4EDA-865F-0C14E4D9C8A6}" type="datetimeFigureOut">
              <a:rPr lang="en-US" smtClean="0"/>
              <a:t>3/12/2022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1626468012"/>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55548CE-4666-4EDA-865F-0C14E4D9C8A6}" type="datetimeFigureOut">
              <a:rPr lang="en-US" smtClean="0"/>
              <a:t>3/12/2022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5D7EF3D-7DBE-4730-A111-37AA02AE1A29}" type="slidenum">
              <a:rPr lang="en-US" smtClean="0"/>
              <a:t>‹#›</a:t>
            </a:fld>
            <a:endParaRPr lang="en-US"/>
          </a:p>
        </p:txBody>
      </p:sp>
    </p:spTree>
    <p:extLst>
      <p:ext uri="{BB962C8B-B14F-4D97-AF65-F5344CB8AC3E}">
        <p14:creationId xmlns:p14="http://schemas.microsoft.com/office/powerpoint/2010/main" val="1038594297"/>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55548CE-4666-4EDA-865F-0C14E4D9C8A6}" type="datetimeFigureOut">
              <a:rPr lang="en-US" smtClean="0"/>
              <a:t>3/12/2022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5D7EF3D-7DBE-4730-A111-37AA02AE1A29}" type="slidenum">
              <a:rPr lang="en-US" smtClean="0"/>
              <a:t>‹#›</a:t>
            </a:fld>
            <a:endParaRPr lang="en-US"/>
          </a:p>
        </p:txBody>
      </p:sp>
    </p:spTree>
    <p:extLst>
      <p:ext uri="{BB962C8B-B14F-4D97-AF65-F5344CB8AC3E}">
        <p14:creationId xmlns:p14="http://schemas.microsoft.com/office/powerpoint/2010/main" val="1886657728"/>
      </p:ext>
    </p:extLst>
  </p:cSld>
  <p:clrMap bg1="dk1" tx1="lt1" bg2="dk2" tx2="lt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79" r:id="rId12"/>
    <p:sldLayoutId id="2147483780" r:id="rId13"/>
    <p:sldLayoutId id="2147483781" r:id="rId14"/>
    <p:sldLayoutId id="2147483782" r:id="rId15"/>
    <p:sldLayoutId id="2147483783" r:id="rId16"/>
    <p:sldLayoutId id="2147483784" r:id="rId17"/>
  </p:sldLayoutIdLst>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9.jpg"/><Relationship Id="rId4" Type="http://schemas.openxmlformats.org/officeDocument/2006/relationships/image" Target="../media/image18.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2.jpe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2" Type="http://schemas.openxmlformats.org/officeDocument/2006/relationships/hyperlink" Target="http://maps.google.com/maps?q=39.211374%2C-82.978277%20(My%20Point)&amp;z=14&amp;fbclid=IwAR0JzXQAXbxaQI_1ICTiiNBbkLDAaOK_pI-1RYWpZHNS-C4BI3PGJuTMUGQ"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maps.google.com/maps?q=39.211374,-82.978277+(My+Point)&amp;z=14"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f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92024" y="405352"/>
            <a:ext cx="8855825" cy="2610051"/>
          </a:xfrm>
        </p:spPr>
        <p:txBody>
          <a:bodyPr>
            <a:normAutofit/>
          </a:bodyPr>
          <a:lstStyle/>
          <a:p>
            <a:r>
              <a:rPr lang="en-US" sz="4800" b="1" u="sng" dirty="0">
                <a:solidFill>
                  <a:schemeClr val="accent2"/>
                </a:solidFill>
                <a:latin typeface="Times New Roman" panose="02020603050405020304" pitchFamily="18" charset="0"/>
                <a:cs typeface="Times New Roman" panose="02020603050405020304" pitchFamily="18" charset="0"/>
              </a:rPr>
              <a:t>Electronics  Laboratory  Project</a:t>
            </a:r>
            <a:br>
              <a:rPr lang="en-US" sz="4800" b="1" u="sng" dirty="0">
                <a:solidFill>
                  <a:schemeClr val="accent2"/>
                </a:solidFill>
                <a:latin typeface="Times New Roman" panose="02020603050405020304" pitchFamily="18" charset="0"/>
                <a:cs typeface="Times New Roman" panose="02020603050405020304" pitchFamily="18" charset="0"/>
              </a:rPr>
            </a:br>
            <a:endParaRPr lang="en-US" sz="4800" dirty="0">
              <a:solidFill>
                <a:schemeClr val="bg1"/>
              </a:solidFill>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103849" y="2757854"/>
            <a:ext cx="9144000" cy="2152996"/>
          </a:xfrm>
        </p:spPr>
        <p:txBody>
          <a:bodyPr>
            <a:normAutofit lnSpcReduction="10000"/>
          </a:bodyPr>
          <a:lstStyle/>
          <a:p>
            <a:pPr algn="ctr"/>
            <a:r>
              <a:rPr lang="en-US" b="1" dirty="0">
                <a:latin typeface="Arial Rounded MT Bold" panose="020F0704030504030204" pitchFamily="34" charset="0"/>
              </a:rPr>
              <a:t> </a:t>
            </a:r>
            <a:br>
              <a:rPr lang="en-US" b="1" dirty="0">
                <a:latin typeface="Arial Rounded MT Bold" panose="020F0704030504030204" pitchFamily="34" charset="0"/>
              </a:rPr>
            </a:br>
            <a:r>
              <a:rPr lang="en-US" b="1" dirty="0">
                <a:latin typeface="Arial Rounded MT Bold" panose="020F0704030504030204" pitchFamily="34" charset="0"/>
              </a:rPr>
              <a:t> </a:t>
            </a:r>
            <a:r>
              <a:rPr lang="en-US" sz="3900" b="1" cap="none" dirty="0">
                <a:solidFill>
                  <a:srgbClr val="FFFF00"/>
                </a:solidFill>
                <a:latin typeface="Times New Roman" panose="02020603050405020304" pitchFamily="18" charset="0"/>
                <a:cs typeface="Times New Roman" panose="02020603050405020304" pitchFamily="18" charset="0"/>
              </a:rPr>
              <a:t>Face  Recognizable and Things Detectable Drone Controller With Neo-7 GPS Module</a:t>
            </a:r>
          </a:p>
        </p:txBody>
      </p:sp>
    </p:spTree>
    <p:extLst>
      <p:ext uri="{BB962C8B-B14F-4D97-AF65-F5344CB8AC3E}">
        <p14:creationId xmlns:p14="http://schemas.microsoft.com/office/powerpoint/2010/main" val="40506554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5130" y="1117736"/>
            <a:ext cx="9404723" cy="1400530"/>
          </a:xfrm>
        </p:spPr>
        <p:txBody>
          <a:bodyPr/>
          <a:lstStyle/>
          <a:p>
            <a:r>
              <a:rPr lang="en-US" b="1" dirty="0">
                <a:solidFill>
                  <a:schemeClr val="accent2"/>
                </a:solidFill>
                <a:latin typeface="Times New Roman" panose="02020603050405020304" pitchFamily="18" charset="0"/>
                <a:cs typeface="Times New Roman" panose="02020603050405020304" pitchFamily="18" charset="0"/>
              </a:rPr>
              <a:t> </a:t>
            </a:r>
            <a:r>
              <a:rPr lang="en-US" dirty="0">
                <a:solidFill>
                  <a:schemeClr val="tx1"/>
                </a:solidFill>
                <a:latin typeface="Times New Roman" panose="02020603050405020304" pitchFamily="18" charset="0"/>
                <a:cs typeface="Times New Roman" panose="02020603050405020304" pitchFamily="18" charset="0"/>
              </a:rPr>
              <a:t>Results:</a:t>
            </a:r>
            <a:endParaRPr lang="en-US" dirty="0"/>
          </a:p>
        </p:txBody>
      </p:sp>
      <p:sp>
        <p:nvSpPr>
          <p:cNvPr id="3" name="Content Placeholder 2"/>
          <p:cNvSpPr>
            <a:spLocks noGrp="1"/>
          </p:cNvSpPr>
          <p:nvPr>
            <p:ph idx="1"/>
          </p:nvPr>
        </p:nvSpPr>
        <p:spPr>
          <a:xfrm>
            <a:off x="773084" y="1853738"/>
            <a:ext cx="10374283" cy="4522123"/>
          </a:xfrm>
        </p:spPr>
        <p:txBody>
          <a:bodyPr/>
          <a:lstStyle/>
          <a:p>
            <a:pPr marL="0" indent="0">
              <a:buNone/>
            </a:pPr>
            <a:endParaRPr lang="en-US"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35611" y="153537"/>
            <a:ext cx="3024455" cy="1671518"/>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44633" y="2466418"/>
            <a:ext cx="5426324" cy="3741132"/>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230172" y="2046431"/>
            <a:ext cx="3157980" cy="2068368"/>
          </a:xfrm>
          <a:prstGeom prst="rect">
            <a:avLst/>
          </a:prstGeom>
        </p:spPr>
      </p:pic>
      <p:pic>
        <p:nvPicPr>
          <p:cNvPr id="9" name="Picture 8">
            <a:extLst>
              <a:ext uri="{FF2B5EF4-FFF2-40B4-BE49-F238E27FC236}">
                <a16:creationId xmlns:a16="http://schemas.microsoft.com/office/drawing/2014/main" id="{C0BD14B7-B2E9-4E3A-8A65-6AD52C6F4F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30173" y="4261523"/>
            <a:ext cx="3157980" cy="2307031"/>
          </a:xfrm>
          <a:prstGeom prst="rect">
            <a:avLst/>
          </a:prstGeom>
        </p:spPr>
      </p:pic>
    </p:spTree>
    <p:extLst>
      <p:ext uri="{BB962C8B-B14F-4D97-AF65-F5344CB8AC3E}">
        <p14:creationId xmlns:p14="http://schemas.microsoft.com/office/powerpoint/2010/main" val="433647422"/>
      </p:ext>
    </p:extLst>
  </p:cSld>
  <p:clrMapOvr>
    <a:masterClrMapping/>
  </p:clrMapOvr>
  <mc:AlternateContent xmlns:mc="http://schemas.openxmlformats.org/markup-compatibility/2006" xmlns:p14="http://schemas.microsoft.com/office/powerpoint/2010/main">
    <mc:Choice Requires="p14">
      <p:transition spd="slow" p14:dur="1300">
        <p:checker/>
      </p:transition>
    </mc:Choice>
    <mc:Fallback xmlns="">
      <p:transition spd="slow">
        <p:checker/>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4858" y="710575"/>
            <a:ext cx="10168746" cy="5436849"/>
          </a:xfrm>
        </p:spPr>
        <p:txBody>
          <a:bodyPr>
            <a:normAutofit/>
          </a:bodyPr>
          <a:lstStyle/>
          <a:p>
            <a:pPr marL="0" indent="0" algn="ctr">
              <a:buNone/>
            </a:pPr>
            <a:r>
              <a:rPr lang="en-US" sz="3200" dirty="0">
                <a:solidFill>
                  <a:schemeClr val="accent2"/>
                </a:solidFill>
                <a:latin typeface="Times New Roman" panose="02020603050405020304" pitchFamily="18" charset="0"/>
                <a:cs typeface="Times New Roman" panose="02020603050405020304" pitchFamily="18" charset="0"/>
              </a:rPr>
              <a:t>Object detection with </a:t>
            </a:r>
            <a:r>
              <a:rPr lang="en-US" sz="3200" b="1" u="sng" dirty="0">
                <a:solidFill>
                  <a:schemeClr val="accent2"/>
                </a:solidFill>
                <a:latin typeface="Times New Roman" panose="02020603050405020304" pitchFamily="18" charset="0"/>
                <a:cs typeface="Times New Roman" panose="02020603050405020304" pitchFamily="18" charset="0"/>
              </a:rPr>
              <a:t>ESP32 AI Thinker App</a:t>
            </a:r>
          </a:p>
        </p:txBody>
      </p:sp>
      <p:pic>
        <p:nvPicPr>
          <p:cNvPr id="5" name="received_424257806147091">
            <a:hlinkClick r:id="" action="ppaction://media"/>
            <a:extLst>
              <a:ext uri="{FF2B5EF4-FFF2-40B4-BE49-F238E27FC236}">
                <a16:creationId xmlns:a16="http://schemas.microsoft.com/office/drawing/2014/main" id="{83585C31-9674-4983-8E3A-DDD7545DF17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94244" y="1625567"/>
            <a:ext cx="7603511" cy="4371028"/>
          </a:xfrm>
          <a:prstGeom prst="rect">
            <a:avLst/>
          </a:prstGeom>
        </p:spPr>
      </p:pic>
    </p:spTree>
    <p:extLst>
      <p:ext uri="{BB962C8B-B14F-4D97-AF65-F5344CB8AC3E}">
        <p14:creationId xmlns:p14="http://schemas.microsoft.com/office/powerpoint/2010/main" val="2223499315"/>
      </p:ext>
    </p:extLst>
  </p:cSld>
  <p:clrMapOvr>
    <a:masterClrMapping/>
  </p:clrMapOvr>
  <mc:AlternateContent xmlns:mc="http://schemas.openxmlformats.org/markup-compatibility/2006" xmlns:p14="http://schemas.microsoft.com/office/powerpoint/2010/main">
    <mc:Choice Requires="p14">
      <p:transition spd="slow" p14:dur="13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8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290B1-F3D5-481E-8107-BF4BC2093611}"/>
              </a:ext>
            </a:extLst>
          </p:cNvPr>
          <p:cNvSpPr>
            <a:spLocks noGrp="1"/>
          </p:cNvSpPr>
          <p:nvPr>
            <p:ph type="ctrTitle"/>
          </p:nvPr>
        </p:nvSpPr>
        <p:spPr>
          <a:xfrm>
            <a:off x="909858" y="616889"/>
            <a:ext cx="5849161" cy="1204622"/>
          </a:xfrm>
        </p:spPr>
        <p:txBody>
          <a:bodyPr/>
          <a:lstStyle/>
          <a:p>
            <a:r>
              <a:rPr lang="en-US" sz="4400" dirty="0"/>
              <a:t>Location Detection</a:t>
            </a:r>
          </a:p>
        </p:txBody>
      </p:sp>
      <p:sp>
        <p:nvSpPr>
          <p:cNvPr id="3" name="Subtitle 2">
            <a:extLst>
              <a:ext uri="{FF2B5EF4-FFF2-40B4-BE49-F238E27FC236}">
                <a16:creationId xmlns:a16="http://schemas.microsoft.com/office/drawing/2014/main" id="{87A34AE4-CE3B-4FB7-A0B7-33C04DF700C5}"/>
              </a:ext>
            </a:extLst>
          </p:cNvPr>
          <p:cNvSpPr>
            <a:spLocks noGrp="1"/>
          </p:cNvSpPr>
          <p:nvPr>
            <p:ph type="subTitle" idx="1"/>
          </p:nvPr>
        </p:nvSpPr>
        <p:spPr>
          <a:xfrm>
            <a:off x="909858" y="1949339"/>
            <a:ext cx="8825658" cy="861420"/>
          </a:xfrm>
        </p:spPr>
        <p:txBody>
          <a:bodyPr/>
          <a:lstStyle/>
          <a:p>
            <a:r>
              <a:rPr lang="en-US" dirty="0"/>
              <a:t>Bluetooth Terminal HC-05 App</a:t>
            </a:r>
          </a:p>
        </p:txBody>
      </p:sp>
      <p:pic>
        <p:nvPicPr>
          <p:cNvPr id="4" name="VID_20220125_222156">
            <a:hlinkClick r:id="" action="ppaction://media"/>
            <a:extLst>
              <a:ext uri="{FF2B5EF4-FFF2-40B4-BE49-F238E27FC236}">
                <a16:creationId xmlns:a16="http://schemas.microsoft.com/office/drawing/2014/main" id="{5CDBE71E-5F5E-4474-9F12-3D63EE4B1B3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19753" y="2696066"/>
            <a:ext cx="3450209" cy="3305339"/>
          </a:xfrm>
          <a:prstGeom prst="rect">
            <a:avLst/>
          </a:prstGeom>
        </p:spPr>
      </p:pic>
      <p:pic>
        <p:nvPicPr>
          <p:cNvPr id="6" name="Picture 5">
            <a:extLst>
              <a:ext uri="{FF2B5EF4-FFF2-40B4-BE49-F238E27FC236}">
                <a16:creationId xmlns:a16="http://schemas.microsoft.com/office/drawing/2014/main" id="{AA966519-62D9-4BFA-986A-D466BA8FC5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17281" y="353505"/>
            <a:ext cx="3318235" cy="6150990"/>
          </a:xfrm>
          <a:prstGeom prst="rect">
            <a:avLst/>
          </a:prstGeom>
        </p:spPr>
      </p:pic>
    </p:spTree>
    <p:extLst>
      <p:ext uri="{BB962C8B-B14F-4D97-AF65-F5344CB8AC3E}">
        <p14:creationId xmlns:p14="http://schemas.microsoft.com/office/powerpoint/2010/main" val="3420154126"/>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31F47-E3A7-4631-AB58-8376848B85DD}"/>
              </a:ext>
            </a:extLst>
          </p:cNvPr>
          <p:cNvSpPr>
            <a:spLocks noGrp="1"/>
          </p:cNvSpPr>
          <p:nvPr>
            <p:ph type="title"/>
          </p:nvPr>
        </p:nvSpPr>
        <p:spPr>
          <a:xfrm>
            <a:off x="754166" y="1027753"/>
            <a:ext cx="9404723" cy="1400530"/>
          </a:xfrm>
        </p:spPr>
        <p:txBody>
          <a:bodyPr/>
          <a:lstStyle/>
          <a:p>
            <a:pPr algn="ctr"/>
            <a:r>
              <a:rPr lang="en-US" sz="6000" dirty="0"/>
              <a:t>Website to find latitude and longitude</a:t>
            </a:r>
          </a:p>
        </p:txBody>
      </p:sp>
      <p:sp>
        <p:nvSpPr>
          <p:cNvPr id="3" name="Content Placeholder 2">
            <a:extLst>
              <a:ext uri="{FF2B5EF4-FFF2-40B4-BE49-F238E27FC236}">
                <a16:creationId xmlns:a16="http://schemas.microsoft.com/office/drawing/2014/main" id="{E52F86FD-D911-443E-A825-D33E97D90359}"/>
              </a:ext>
            </a:extLst>
          </p:cNvPr>
          <p:cNvSpPr>
            <a:spLocks noGrp="1"/>
          </p:cNvSpPr>
          <p:nvPr>
            <p:ph idx="1"/>
          </p:nvPr>
        </p:nvSpPr>
        <p:spPr>
          <a:xfrm>
            <a:off x="1212348" y="3287829"/>
            <a:ext cx="8946541" cy="4195481"/>
          </a:xfrm>
        </p:spPr>
        <p:txBody>
          <a:bodyPr>
            <a:normAutofit/>
          </a:bodyPr>
          <a:lstStyle/>
          <a:p>
            <a:pPr algn="ctr"/>
            <a:r>
              <a:rPr lang="en-US" sz="3600" b="0" i="0" u="sng" dirty="0">
                <a:effectLst/>
                <a:latin typeface="Segoe UI Historic" panose="020B0502040204020203" pitchFamily="34" charset="0"/>
                <a:hlinkClick r:id="rId2"/>
              </a:rPr>
              <a:t>http://maps.google.com/maps?q=39.211374,-82.978277+(My+Point)&amp;z=14</a:t>
            </a:r>
            <a:endParaRPr lang="en-US" sz="3600" dirty="0"/>
          </a:p>
        </p:txBody>
      </p:sp>
    </p:spTree>
    <p:extLst>
      <p:ext uri="{BB962C8B-B14F-4D97-AF65-F5344CB8AC3E}">
        <p14:creationId xmlns:p14="http://schemas.microsoft.com/office/powerpoint/2010/main" val="3372664131"/>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3108" y="1142674"/>
            <a:ext cx="9404723" cy="1400530"/>
          </a:xfrm>
        </p:spPr>
        <p:txBody>
          <a:bodyPr/>
          <a:lstStyle/>
          <a:p>
            <a:r>
              <a:rPr lang="en-US" b="1" dirty="0">
                <a:solidFill>
                  <a:schemeClr val="accent2"/>
                </a:solidFill>
                <a:latin typeface="Times New Roman" panose="02020603050405020304" pitchFamily="18" charset="0"/>
                <a:cs typeface="Times New Roman" panose="02020603050405020304" pitchFamily="18" charset="0"/>
              </a:rPr>
              <a:t>A. </a:t>
            </a:r>
            <a:r>
              <a:rPr lang="en-US" dirty="0">
                <a:latin typeface="Times New Roman" panose="02020603050405020304" pitchFamily="18" charset="0"/>
                <a:cs typeface="Times New Roman" panose="02020603050405020304" pitchFamily="18" charset="0"/>
              </a:rPr>
              <a:t>Working Overview</a:t>
            </a:r>
            <a:endParaRPr lang="en-US" dirty="0"/>
          </a:p>
        </p:txBody>
      </p:sp>
      <p:sp>
        <p:nvSpPr>
          <p:cNvPr id="3" name="Content Placeholder 2"/>
          <p:cNvSpPr>
            <a:spLocks noGrp="1"/>
          </p:cNvSpPr>
          <p:nvPr>
            <p:ph idx="1"/>
          </p:nvPr>
        </p:nvSpPr>
        <p:spPr>
          <a:xfrm>
            <a:off x="513108" y="2052918"/>
            <a:ext cx="10659198" cy="4655453"/>
          </a:xfrm>
        </p:spPr>
        <p:txBody>
          <a:bodyPr>
            <a:normAutofit/>
          </a:bodyPr>
          <a:lstStyle/>
          <a:p>
            <a:pPr>
              <a:buClr>
                <a:schemeClr val="accent2"/>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Our ESP32-Camera module is connected with Arduino Uno. Now we have to uploaded the necessary codes to make them establishing working environment among them.</a:t>
            </a:r>
          </a:p>
          <a:p>
            <a:pPr>
              <a:buClr>
                <a:schemeClr val="accent2"/>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After setting up working environment, we need to upload specific codes for individual purpose. First we set up object identifying code and connecting it with ESP32 AI Thinker App. After connecting the ESP32 with the same WIFI we will be able to detect various objects.</a:t>
            </a:r>
          </a:p>
          <a:p>
            <a:pPr>
              <a:buClr>
                <a:schemeClr val="accent2"/>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We used a standard 4GB Micro SD Card in ESP32-Camera module to store data. We also gave some pre assigned face data there to identify person. When it comes about person identification, we will use face recognition system. ESP32 will compare peoples face with pre assigned data using OPEN CV. Our system will identify the person flawlessly among  the people whose face data was stored in the system.</a:t>
            </a:r>
          </a:p>
          <a:p>
            <a:pPr>
              <a:buClr>
                <a:schemeClr val="accent2"/>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There will be an .</a:t>
            </a:r>
            <a:r>
              <a:rPr lang="en-US" dirty="0" err="1">
                <a:latin typeface="Times New Roman" panose="02020603050405020304" pitchFamily="18" charset="0"/>
                <a:cs typeface="Times New Roman" panose="02020603050405020304" pitchFamily="18" charset="0"/>
              </a:rPr>
              <a:t>xls</a:t>
            </a:r>
            <a:r>
              <a:rPr lang="en-US" dirty="0">
                <a:latin typeface="Times New Roman" panose="02020603050405020304" pitchFamily="18" charset="0"/>
                <a:cs typeface="Times New Roman" panose="02020603050405020304" pitchFamily="18" charset="0"/>
              </a:rPr>
              <a:t> file where detected persons list will be preserved along with time stamp.</a:t>
            </a:r>
          </a:p>
          <a:p>
            <a:pPr>
              <a:buClr>
                <a:schemeClr val="accent2"/>
              </a:buCl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Our </a:t>
            </a:r>
            <a:r>
              <a:rPr lang="en-US" dirty="0" err="1">
                <a:latin typeface="Times New Roman" panose="02020603050405020304" pitchFamily="18" charset="0"/>
                <a:cs typeface="Times New Roman" panose="02020603050405020304" pitchFamily="18" charset="0"/>
              </a:rPr>
              <a:t>WiFi</a:t>
            </a:r>
            <a:r>
              <a:rPr lang="en-US" dirty="0">
                <a:latin typeface="Times New Roman" panose="02020603050405020304" pitchFamily="18" charset="0"/>
                <a:cs typeface="Times New Roman" panose="02020603050405020304" pitchFamily="18" charset="0"/>
              </a:rPr>
              <a:t>-Bluetooth Module will help to send real time Latitude &amp; Longitude value to </a:t>
            </a:r>
          </a:p>
          <a:p>
            <a:endParaRPr lang="en-US" dirty="0"/>
          </a:p>
        </p:txBody>
      </p:sp>
    </p:spTree>
    <p:extLst>
      <p:ext uri="{BB962C8B-B14F-4D97-AF65-F5344CB8AC3E}">
        <p14:creationId xmlns:p14="http://schemas.microsoft.com/office/powerpoint/2010/main" val="35483640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90451" y="1105593"/>
            <a:ext cx="10681854" cy="5935287"/>
          </a:xfrm>
        </p:spPr>
        <p:txBody>
          <a:bodyPr/>
          <a:lstStyle/>
          <a:p>
            <a:pPr marL="0" indent="0">
              <a:buNone/>
            </a:pPr>
            <a:r>
              <a:rPr lang="en-US" dirty="0"/>
              <a:t>another server where we are using RC receiver . Latitude &amp; Longitude data of that person will also be stored in the .</a:t>
            </a:r>
            <a:r>
              <a:rPr lang="en-US" dirty="0" err="1"/>
              <a:t>xls</a:t>
            </a:r>
            <a:r>
              <a:rPr lang="en-US" dirty="0"/>
              <a:t> file.</a:t>
            </a:r>
          </a:p>
          <a:p>
            <a:pPr>
              <a:buClr>
                <a:schemeClr val="accent2"/>
              </a:buClr>
              <a:buFont typeface="Wingdings" panose="05000000000000000000" pitchFamily="2" charset="2"/>
              <a:buChar char="Ø"/>
            </a:pPr>
            <a:r>
              <a:rPr lang="en-US" dirty="0"/>
              <a:t>We have to copy that data of .</a:t>
            </a:r>
            <a:r>
              <a:rPr lang="en-US" dirty="0" err="1"/>
              <a:t>xls</a:t>
            </a:r>
            <a:r>
              <a:rPr lang="en-US" dirty="0"/>
              <a:t> file column. Now we will open a browser &amp; go to the following link:</a:t>
            </a:r>
            <a:br>
              <a:rPr lang="en-US" dirty="0"/>
            </a:br>
            <a:r>
              <a:rPr lang="en-US" dirty="0">
                <a:hlinkClick r:id="rId2"/>
              </a:rPr>
              <a:t>http://maps.google.com/maps?q=39.211374,-82.978277+(My+Point)&amp;z=14</a:t>
            </a:r>
            <a:endParaRPr lang="en-US" dirty="0"/>
          </a:p>
          <a:p>
            <a:pPr>
              <a:buClr>
                <a:schemeClr val="accent2"/>
              </a:buClr>
              <a:buFont typeface="Wingdings" panose="05000000000000000000" pitchFamily="2" charset="2"/>
              <a:buChar char="Ø"/>
            </a:pPr>
            <a:r>
              <a:rPr lang="en-US" dirty="0"/>
              <a:t>We will paste that data in the box of this page. </a:t>
            </a:r>
          </a:p>
          <a:p>
            <a:pPr>
              <a:buClr>
                <a:schemeClr val="accent2"/>
              </a:buClr>
              <a:buFont typeface="Wingdings" panose="05000000000000000000" pitchFamily="2" charset="2"/>
              <a:buChar char="Ø"/>
            </a:pPr>
            <a:r>
              <a:rPr lang="en-US" dirty="0"/>
              <a:t>Now this will show the real time location of that person.</a:t>
            </a:r>
          </a:p>
          <a:p>
            <a:pPr>
              <a:buClr>
                <a:schemeClr val="accent2"/>
              </a:buClr>
              <a:buFont typeface="Wingdings" panose="05000000000000000000" pitchFamily="2" charset="2"/>
              <a:buChar char="Ø"/>
            </a:pPr>
            <a:r>
              <a:rPr lang="en-US" dirty="0"/>
              <a:t>Finally this device will send the location to a pre assigned number. </a:t>
            </a:r>
          </a:p>
          <a:p>
            <a:pPr marL="0" indent="0">
              <a:buNone/>
            </a:pPr>
            <a:r>
              <a:rPr lang="en-US" dirty="0"/>
              <a:t> </a:t>
            </a:r>
          </a:p>
          <a:p>
            <a:pPr>
              <a:buClr>
                <a:schemeClr val="accent2"/>
              </a:buClr>
              <a:buFont typeface="Wingdings" panose="05000000000000000000" pitchFamily="2" charset="2"/>
              <a:buChar char="Ø"/>
            </a:pPr>
            <a:endParaRPr lang="en-US" dirty="0"/>
          </a:p>
        </p:txBody>
      </p:sp>
    </p:spTree>
    <p:extLst>
      <p:ext uri="{BB962C8B-B14F-4D97-AF65-F5344CB8AC3E}">
        <p14:creationId xmlns:p14="http://schemas.microsoft.com/office/powerpoint/2010/main" val="13436289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59311" y="683029"/>
            <a:ext cx="8825658" cy="3329581"/>
          </a:xfrm>
        </p:spPr>
        <p:txBody>
          <a:bodyPr/>
          <a:lstStyle/>
          <a:p>
            <a:r>
              <a:rPr lang="en-US" b="1" dirty="0">
                <a:solidFill>
                  <a:schemeClr val="accent2"/>
                </a:solidFill>
                <a:latin typeface="Times New Roman" panose="02020603050405020304" pitchFamily="18" charset="0"/>
                <a:cs typeface="Times New Roman" panose="02020603050405020304" pitchFamily="18" charset="0"/>
              </a:rPr>
              <a:t>THANK  YOU </a:t>
            </a:r>
            <a:r>
              <a:rPr lang="en-US" dirty="0"/>
              <a:t>	</a:t>
            </a:r>
          </a:p>
        </p:txBody>
      </p:sp>
    </p:spTree>
    <p:extLst>
      <p:ext uri="{BB962C8B-B14F-4D97-AF65-F5344CB8AC3E}">
        <p14:creationId xmlns:p14="http://schemas.microsoft.com/office/powerpoint/2010/main" val="3366333487"/>
      </p:ext>
    </p:extLst>
  </p:cSld>
  <p:clrMapOvr>
    <a:masterClrMapping/>
  </p:clrMapOvr>
  <mc:AlternateContent xmlns:mc="http://schemas.openxmlformats.org/markup-compatibility/2006" xmlns:p14="http://schemas.microsoft.com/office/powerpoint/2010/main">
    <mc:Choice Requires="p14">
      <p:transition spd="slow" p14:dur="2000">
        <p14:pan dir="u"/>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922" y="1286152"/>
            <a:ext cx="9404723" cy="1400530"/>
          </a:xfrm>
        </p:spPr>
        <p:txBody>
          <a:bodyPr/>
          <a:lstStyle/>
          <a:p>
            <a:r>
              <a:rPr lang="en-US" sz="4800" dirty="0">
                <a:solidFill>
                  <a:schemeClr val="accent2"/>
                </a:solidFill>
                <a:latin typeface="Times New Roman" panose="02020603050405020304" pitchFamily="18" charset="0"/>
                <a:cs typeface="Times New Roman" panose="02020603050405020304" pitchFamily="18" charset="0"/>
              </a:rPr>
              <a:t>Objective:</a:t>
            </a:r>
          </a:p>
        </p:txBody>
      </p:sp>
      <p:sp>
        <p:nvSpPr>
          <p:cNvPr id="3" name="Content Placeholder 2"/>
          <p:cNvSpPr>
            <a:spLocks noGrp="1"/>
          </p:cNvSpPr>
          <p:nvPr>
            <p:ph idx="1"/>
          </p:nvPr>
        </p:nvSpPr>
        <p:spPr>
          <a:xfrm>
            <a:off x="587922" y="2086169"/>
            <a:ext cx="8946541" cy="4195481"/>
          </a:xfrm>
        </p:spPr>
        <p:txBody>
          <a:bodyPr/>
          <a:lstStyle/>
          <a:p>
            <a:pPr marL="0" indent="0" algn="just">
              <a:lnSpc>
                <a:spcPct val="150000"/>
              </a:lnSpc>
              <a:buNone/>
            </a:pPr>
            <a:r>
              <a:rPr lang="en-US" dirty="0">
                <a:latin typeface="Times New Roman" panose="02020603050405020304" pitchFamily="18" charset="0"/>
                <a:cs typeface="Times New Roman" panose="02020603050405020304" pitchFamily="18" charset="0"/>
              </a:rPr>
              <a:t>We will build up a drone that will be used to find people in a certain area. Along that, it will also send real time location to distant controller. Here, we are using ESP32 camera for face recognition system. In bad weather or in famines it might not be possible for a person to find his/her neighbors or parents or children by physically going into that place. Our face recognition system will have pre assigned data of that desired persons whom we want to find out. Even we can use face recognition system along with drone which  will be helpful to find out lost children in a particular area too.</a:t>
            </a:r>
          </a:p>
        </p:txBody>
      </p:sp>
    </p:spTree>
    <p:extLst>
      <p:ext uri="{BB962C8B-B14F-4D97-AF65-F5344CB8AC3E}">
        <p14:creationId xmlns:p14="http://schemas.microsoft.com/office/powerpoint/2010/main" val="428032906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3683" y="1203025"/>
            <a:ext cx="9404723" cy="1400530"/>
          </a:xfrm>
        </p:spPr>
        <p:txBody>
          <a:bodyPr/>
          <a:lstStyle/>
          <a:p>
            <a:r>
              <a:rPr lang="en-US" sz="4800" dirty="0">
                <a:solidFill>
                  <a:schemeClr val="accent2"/>
                </a:solidFill>
                <a:latin typeface="Times New Roman" panose="02020603050405020304" pitchFamily="18" charset="0"/>
                <a:cs typeface="Times New Roman" panose="02020603050405020304" pitchFamily="18" charset="0"/>
              </a:rPr>
              <a:t>Project Components:</a:t>
            </a:r>
          </a:p>
        </p:txBody>
      </p:sp>
      <p:sp>
        <p:nvSpPr>
          <p:cNvPr id="3" name="Content Placeholder 2"/>
          <p:cNvSpPr>
            <a:spLocks noGrp="1"/>
          </p:cNvSpPr>
          <p:nvPr>
            <p:ph idx="1"/>
          </p:nvPr>
        </p:nvSpPr>
        <p:spPr>
          <a:xfrm>
            <a:off x="953683" y="2194235"/>
            <a:ext cx="7741430" cy="4195481"/>
          </a:xfrm>
        </p:spPr>
        <p:txBody>
          <a:bodyPr>
            <a:normAutofit/>
          </a:bodyPr>
          <a:lstStyle/>
          <a:p>
            <a:pPr>
              <a:buClr>
                <a:schemeClr val="accent2"/>
              </a:buClr>
              <a:buFont typeface="Wingdings" panose="05000000000000000000" pitchFamily="2" charset="2"/>
              <a:buChar char="§"/>
            </a:pPr>
            <a:r>
              <a:rPr lang="en-US" dirty="0"/>
              <a:t>Arduino Pro Mini</a:t>
            </a:r>
          </a:p>
          <a:p>
            <a:pPr>
              <a:buClr>
                <a:schemeClr val="accent2"/>
              </a:buClr>
              <a:buFont typeface="Wingdings" panose="05000000000000000000" pitchFamily="2" charset="2"/>
              <a:buChar char="§"/>
            </a:pPr>
            <a:r>
              <a:rPr lang="en-US" dirty="0"/>
              <a:t>Esp32 cam</a:t>
            </a:r>
          </a:p>
          <a:p>
            <a:pPr>
              <a:buClr>
                <a:schemeClr val="accent2"/>
              </a:buClr>
              <a:buFont typeface="Wingdings" panose="05000000000000000000" pitchFamily="2" charset="2"/>
              <a:buChar char="§"/>
            </a:pPr>
            <a:r>
              <a:rPr lang="en-US" dirty="0"/>
              <a:t>FTDI programming board</a:t>
            </a:r>
          </a:p>
          <a:p>
            <a:pPr>
              <a:buClr>
                <a:schemeClr val="accent2"/>
              </a:buClr>
              <a:buFont typeface="Wingdings" panose="05000000000000000000" pitchFamily="2" charset="2"/>
              <a:buChar char="§"/>
            </a:pPr>
            <a:r>
              <a:rPr lang="en-US" dirty="0"/>
              <a:t>Bluetooth Module</a:t>
            </a:r>
          </a:p>
          <a:p>
            <a:pPr>
              <a:buClr>
                <a:schemeClr val="accent2"/>
              </a:buClr>
              <a:buFont typeface="Wingdings" panose="05000000000000000000" pitchFamily="2" charset="2"/>
              <a:buChar char="§"/>
            </a:pPr>
            <a:r>
              <a:rPr lang="en-US" dirty="0"/>
              <a:t>Neo-7 GPS Module</a:t>
            </a:r>
          </a:p>
          <a:p>
            <a:pPr>
              <a:buClr>
                <a:schemeClr val="accent2"/>
              </a:buClr>
              <a:buFont typeface="Wingdings" panose="05000000000000000000" pitchFamily="2" charset="2"/>
              <a:buChar char="§"/>
            </a:pPr>
            <a:r>
              <a:rPr lang="en-US" dirty="0"/>
              <a:t>Arduino Uno</a:t>
            </a:r>
          </a:p>
          <a:p>
            <a:pPr>
              <a:buClr>
                <a:schemeClr val="accent2"/>
              </a:buClr>
              <a:buFont typeface="Wingdings" panose="05000000000000000000" pitchFamily="2" charset="2"/>
              <a:buChar char="§"/>
            </a:pPr>
            <a:r>
              <a:rPr lang="en-US" dirty="0"/>
              <a:t>Jumper wires </a:t>
            </a:r>
          </a:p>
        </p:txBody>
      </p:sp>
    </p:spTree>
    <p:extLst>
      <p:ext uri="{BB962C8B-B14F-4D97-AF65-F5344CB8AC3E}">
        <p14:creationId xmlns:p14="http://schemas.microsoft.com/office/powerpoint/2010/main" val="395421397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46112" y="1188720"/>
            <a:ext cx="10667510" cy="5228705"/>
          </a:xfrm>
        </p:spPr>
        <p:txBody>
          <a:bodyPr>
            <a:normAutofit/>
          </a:bodyPr>
          <a:lstStyle/>
          <a:p>
            <a:pPr marL="0" indent="0">
              <a:buNone/>
            </a:pPr>
            <a:endParaRPr lang="en-US" dirty="0"/>
          </a:p>
          <a:p>
            <a:endParaRPr lang="en-US" dirty="0"/>
          </a:p>
          <a:p>
            <a:endParaRPr lang="en-US" dirty="0"/>
          </a:p>
          <a:p>
            <a:endParaRPr lang="en-US" dirty="0"/>
          </a:p>
        </p:txBody>
      </p:sp>
      <p:sp>
        <p:nvSpPr>
          <p:cNvPr id="2" name="Rectangle 1"/>
          <p:cNvSpPr/>
          <p:nvPr/>
        </p:nvSpPr>
        <p:spPr>
          <a:xfrm>
            <a:off x="892478" y="594909"/>
            <a:ext cx="10174778" cy="3416320"/>
          </a:xfrm>
          <a:prstGeom prst="rect">
            <a:avLst/>
          </a:prstGeom>
        </p:spPr>
        <p:txBody>
          <a:bodyPr wrap="square">
            <a:spAutoFit/>
          </a:bodyPr>
          <a:lstStyle/>
          <a:p>
            <a:pPr>
              <a:buClr>
                <a:schemeClr val="accent2"/>
              </a:buCl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p:txBody>
      </p:sp>
      <p:sp>
        <p:nvSpPr>
          <p:cNvPr id="4" name="Rectangle 3"/>
          <p:cNvSpPr/>
          <p:nvPr/>
        </p:nvSpPr>
        <p:spPr>
          <a:xfrm>
            <a:off x="4576994" y="3244334"/>
            <a:ext cx="248786" cy="369332"/>
          </a:xfrm>
          <a:prstGeom prst="rect">
            <a:avLst/>
          </a:prstGeom>
        </p:spPr>
        <p:txBody>
          <a:bodyPr wrap="none">
            <a:spAutoFit/>
          </a:bodyPr>
          <a:lstStyle/>
          <a:p>
            <a:r>
              <a:rPr lang="en-US" dirty="0"/>
              <a:t> </a:t>
            </a:r>
          </a:p>
        </p:txBody>
      </p:sp>
      <p:sp>
        <p:nvSpPr>
          <p:cNvPr id="8" name="Rectangle 7"/>
          <p:cNvSpPr/>
          <p:nvPr/>
        </p:nvSpPr>
        <p:spPr>
          <a:xfrm>
            <a:off x="646111" y="1046062"/>
            <a:ext cx="10542819" cy="3170099"/>
          </a:xfrm>
          <a:prstGeom prst="rect">
            <a:avLst/>
          </a:prstGeom>
        </p:spPr>
        <p:txBody>
          <a:bodyPr wrap="square">
            <a:spAutoFit/>
          </a:bodyPr>
          <a:lstStyle/>
          <a:p>
            <a:pPr>
              <a:buClr>
                <a:schemeClr val="accent2"/>
              </a:buClr>
              <a:buFont typeface="Wingdings" panose="05000000000000000000" pitchFamily="2" charset="2"/>
              <a:buChar char="§"/>
            </a:pPr>
            <a:r>
              <a:rPr lang="en-US" dirty="0"/>
              <a:t>    </a:t>
            </a:r>
            <a:r>
              <a:rPr lang="en-US" sz="2000" b="1" dirty="0">
                <a:solidFill>
                  <a:schemeClr val="accent2"/>
                </a:solidFill>
                <a:latin typeface="Times New Roman" panose="02020603050405020304" pitchFamily="18" charset="0"/>
                <a:cs typeface="Times New Roman" panose="02020603050405020304" pitchFamily="18" charset="0"/>
              </a:rPr>
              <a:t>Arduino Pro Mini:</a:t>
            </a:r>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buFont typeface="Wingdings" panose="05000000000000000000" pitchFamily="2" charset="2"/>
              <a:buChar char="§"/>
            </a:pPr>
            <a:endParaRPr lang="en-US" dirty="0"/>
          </a:p>
          <a:p>
            <a:pPr>
              <a:buClr>
                <a:schemeClr val="accent2"/>
              </a:buClr>
            </a:pPr>
            <a:endParaRPr lang="en-US" dirty="0"/>
          </a:p>
          <a:p>
            <a:pPr>
              <a:buClr>
                <a:schemeClr val="accent2"/>
              </a:buClr>
              <a:buFont typeface="Wingdings" panose="05000000000000000000" pitchFamily="2" charset="2"/>
              <a:buChar char="§"/>
            </a:pPr>
            <a:r>
              <a:rPr lang="en-US" dirty="0"/>
              <a:t>    </a:t>
            </a:r>
            <a:r>
              <a:rPr lang="en-US" sz="2000" b="1" dirty="0">
                <a:solidFill>
                  <a:schemeClr val="accent2"/>
                </a:solidFill>
                <a:latin typeface="Times New Roman" panose="02020603050405020304" pitchFamily="18" charset="0"/>
                <a:cs typeface="Times New Roman" panose="02020603050405020304" pitchFamily="18" charset="0"/>
              </a:rPr>
              <a:t>Bluetooth Module:</a:t>
            </a:r>
          </a:p>
        </p:txBody>
      </p:sp>
      <p:pic>
        <p:nvPicPr>
          <p:cNvPr id="9" name="Picture 8"/>
          <p:cNvPicPr/>
          <p:nvPr/>
        </p:nvPicPr>
        <p:blipFill>
          <a:blip r:embed="rId2">
            <a:extLst>
              <a:ext uri="{28A0092B-C50C-407E-A947-70E740481C1C}">
                <a14:useLocalDpi xmlns:a14="http://schemas.microsoft.com/office/drawing/2010/main" val="0"/>
              </a:ext>
            </a:extLst>
          </a:blip>
          <a:stretch>
            <a:fillRect/>
          </a:stretch>
        </p:blipFill>
        <p:spPr>
          <a:xfrm>
            <a:off x="1070957" y="1428374"/>
            <a:ext cx="6111240" cy="2374698"/>
          </a:xfrm>
          <a:prstGeom prst="rect">
            <a:avLst/>
          </a:prstGeom>
        </p:spPr>
      </p:pic>
      <p:pic>
        <p:nvPicPr>
          <p:cNvPr id="10" name="Picture 9"/>
          <p:cNvPicPr/>
          <p:nvPr/>
        </p:nvPicPr>
        <p:blipFill>
          <a:blip r:embed="rId3">
            <a:extLst>
              <a:ext uri="{28A0092B-C50C-407E-A947-70E740481C1C}">
                <a14:useLocalDpi xmlns:a14="http://schemas.microsoft.com/office/drawing/2010/main" val="0"/>
              </a:ext>
            </a:extLst>
          </a:blip>
          <a:stretch>
            <a:fillRect/>
          </a:stretch>
        </p:blipFill>
        <p:spPr>
          <a:xfrm>
            <a:off x="1070957" y="4189252"/>
            <a:ext cx="5878483" cy="2535744"/>
          </a:xfrm>
          <a:prstGeom prst="rect">
            <a:avLst/>
          </a:prstGeom>
        </p:spPr>
      </p:pic>
      <p:pic>
        <p:nvPicPr>
          <p:cNvPr id="6" name="Picture 5">
            <a:extLst>
              <a:ext uri="{FF2B5EF4-FFF2-40B4-BE49-F238E27FC236}">
                <a16:creationId xmlns:a16="http://schemas.microsoft.com/office/drawing/2014/main" id="{6B351C13-5AB0-426A-A6F2-879770FAD0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2500" y="0"/>
            <a:ext cx="10287000" cy="6858000"/>
          </a:xfrm>
          <a:prstGeom prst="rect">
            <a:avLst/>
          </a:prstGeom>
        </p:spPr>
      </p:pic>
    </p:spTree>
    <p:extLst>
      <p:ext uri="{BB962C8B-B14F-4D97-AF65-F5344CB8AC3E}">
        <p14:creationId xmlns:p14="http://schemas.microsoft.com/office/powerpoint/2010/main" val="2798634354"/>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98270" y="1279851"/>
            <a:ext cx="10232967" cy="2062103"/>
          </a:xfrm>
          <a:prstGeom prst="rect">
            <a:avLst/>
          </a:prstGeom>
        </p:spPr>
        <p:txBody>
          <a:bodyPr wrap="square">
            <a:spAutoFit/>
          </a:bodyPr>
          <a:lstStyle/>
          <a:p>
            <a:pPr>
              <a:buClr>
                <a:schemeClr val="accent2"/>
              </a:buClr>
              <a:buFont typeface="Wingdings" panose="05000000000000000000" pitchFamily="2" charset="2"/>
              <a:buChar char="§"/>
            </a:pPr>
            <a:r>
              <a:rPr lang="en-US" dirty="0"/>
              <a:t>    </a:t>
            </a:r>
            <a:r>
              <a:rPr lang="en-US" sz="2000" b="1" dirty="0">
                <a:solidFill>
                  <a:schemeClr val="accent2"/>
                </a:solidFill>
                <a:latin typeface="Times New Roman" panose="02020603050405020304" pitchFamily="18" charset="0"/>
                <a:cs typeface="Times New Roman" panose="02020603050405020304" pitchFamily="18" charset="0"/>
              </a:rPr>
              <a:t>FTDI Programming Board:</a:t>
            </a:r>
            <a:br>
              <a:rPr lang="en-US" dirty="0"/>
            </a:br>
            <a:br>
              <a:rPr lang="en-US" dirty="0"/>
            </a:br>
            <a:br>
              <a:rPr lang="en-US" dirty="0"/>
            </a:br>
            <a:br>
              <a:rPr lang="en-US" dirty="0"/>
            </a:br>
            <a:br>
              <a:rPr lang="en-US" dirty="0"/>
            </a:br>
            <a:br>
              <a:rPr lang="en-US" dirty="0"/>
            </a:br>
            <a:endParaRPr lang="en-US" dirty="0"/>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1156508" y="1682635"/>
            <a:ext cx="3465368" cy="1459576"/>
          </a:xfrm>
          <a:prstGeom prst="rect">
            <a:avLst/>
          </a:prstGeom>
        </p:spPr>
      </p:pic>
      <p:pic>
        <p:nvPicPr>
          <p:cNvPr id="6" name="Picture 5"/>
          <p:cNvPicPr/>
          <p:nvPr/>
        </p:nvPicPr>
        <p:blipFill>
          <a:blip r:embed="rId3" cstate="print">
            <a:extLst>
              <a:ext uri="{28A0092B-C50C-407E-A947-70E740481C1C}">
                <a14:useLocalDpi xmlns:a14="http://schemas.microsoft.com/office/drawing/2010/main" val="0"/>
              </a:ext>
            </a:extLst>
          </a:blip>
          <a:stretch>
            <a:fillRect/>
          </a:stretch>
        </p:blipFill>
        <p:spPr>
          <a:xfrm>
            <a:off x="1156508" y="3311176"/>
            <a:ext cx="8329353" cy="3330693"/>
          </a:xfrm>
          <a:prstGeom prst="rect">
            <a:avLst/>
          </a:prstGeom>
        </p:spPr>
      </p:pic>
    </p:spTree>
    <p:extLst>
      <p:ext uri="{BB962C8B-B14F-4D97-AF65-F5344CB8AC3E}">
        <p14:creationId xmlns:p14="http://schemas.microsoft.com/office/powerpoint/2010/main" val="168561517"/>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3558" y="1150987"/>
            <a:ext cx="9404723" cy="1400530"/>
          </a:xfrm>
        </p:spPr>
        <p:txBody>
          <a:bodyPr/>
          <a:lstStyle/>
          <a:p>
            <a:r>
              <a:rPr lang="en-US" b="1" dirty="0">
                <a:solidFill>
                  <a:schemeClr val="accent2"/>
                </a:solidFill>
                <a:latin typeface="Times New Roman" panose="02020603050405020304" pitchFamily="18" charset="0"/>
                <a:cs typeface="Times New Roman" panose="02020603050405020304" pitchFamily="18" charset="0"/>
              </a:rPr>
              <a:t>Project Description:</a:t>
            </a:r>
          </a:p>
        </p:txBody>
      </p:sp>
      <p:sp>
        <p:nvSpPr>
          <p:cNvPr id="3" name="Content Placeholder 2"/>
          <p:cNvSpPr>
            <a:spLocks noGrp="1"/>
          </p:cNvSpPr>
          <p:nvPr>
            <p:ph idx="1"/>
          </p:nvPr>
        </p:nvSpPr>
        <p:spPr>
          <a:xfrm>
            <a:off x="1086687" y="1851252"/>
            <a:ext cx="4899246" cy="4195481"/>
          </a:xfrm>
        </p:spPr>
        <p:txBody>
          <a:bodyPr/>
          <a:lstStyle/>
          <a:p>
            <a:pPr marL="0" indent="0">
              <a:buNone/>
            </a:pPr>
            <a:endParaRPr lang="en-US" dirty="0"/>
          </a:p>
          <a:p>
            <a:pPr marL="0" indent="0">
              <a:buNone/>
            </a:pPr>
            <a:endParaRPr lang="en-US" dirty="0"/>
          </a:p>
          <a:p>
            <a:pPr algn="just">
              <a:buClr>
                <a:schemeClr val="accent2"/>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First we will set up Arduino Uno with a computer. We need to upload basic operating  codes  to make the Arduino workable. After that we will connect our ESP32-Cam with this by following the circuit diagram.</a:t>
            </a:r>
          </a:p>
          <a:p>
            <a:pPr algn="just">
              <a:buClr>
                <a:schemeClr val="accent2"/>
              </a:buCl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Able to detect Temperature Also</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220740"/>
            <a:ext cx="4498017" cy="4000951"/>
          </a:xfrm>
          <a:prstGeom prst="rect">
            <a:avLst/>
          </a:prstGeom>
        </p:spPr>
      </p:pic>
    </p:spTree>
    <p:extLst>
      <p:ext uri="{BB962C8B-B14F-4D97-AF65-F5344CB8AC3E}">
        <p14:creationId xmlns:p14="http://schemas.microsoft.com/office/powerpoint/2010/main" val="1450831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21761" y="423333"/>
            <a:ext cx="10566400" cy="6011333"/>
          </a:xfrm>
        </p:spPr>
        <p:txBody>
          <a:bodyPr>
            <a:normAutofit/>
          </a:bodyPr>
          <a:lstStyle/>
          <a:p>
            <a:endParaRPr lang="en-US" sz="1800" dirty="0"/>
          </a:p>
          <a:p>
            <a:pPr marL="342900" indent="-342900" algn="just">
              <a:buClr>
                <a:schemeClr val="accent2"/>
              </a:buClr>
              <a:buFont typeface="Wingdings" panose="05000000000000000000" pitchFamily="2" charset="2"/>
              <a:buChar char="ü"/>
            </a:pPr>
            <a:r>
              <a:rPr lang="en-US" sz="1800" cap="none" dirty="0">
                <a:solidFill>
                  <a:schemeClr val="tx1"/>
                </a:solidFill>
              </a:rPr>
              <a:t>We Will Connect Arduino Uno With ESP32 CAM LIKE THE Following This Circuit</a:t>
            </a:r>
            <a:r>
              <a:rPr lang="en-US" sz="1800" cap="none" dirty="0"/>
              <a:t>.</a:t>
            </a:r>
          </a:p>
        </p:txBody>
      </p:sp>
      <p:pic>
        <p:nvPicPr>
          <p:cNvPr id="5" name="Picture 4">
            <a:extLst>
              <a:ext uri="{FF2B5EF4-FFF2-40B4-BE49-F238E27FC236}">
                <a16:creationId xmlns:a16="http://schemas.microsoft.com/office/drawing/2014/main" id="{BE8E0AED-2140-4422-9973-27EAF085202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23765" y="1696825"/>
            <a:ext cx="7944442" cy="4598622"/>
          </a:xfrm>
          <a:prstGeom prst="rect">
            <a:avLst/>
          </a:prstGeom>
        </p:spPr>
      </p:pic>
    </p:spTree>
    <p:extLst>
      <p:ext uri="{BB962C8B-B14F-4D97-AF65-F5344CB8AC3E}">
        <p14:creationId xmlns:p14="http://schemas.microsoft.com/office/powerpoint/2010/main" val="39590754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1271" y="652558"/>
            <a:ext cx="6206635" cy="1319286"/>
          </a:xfrm>
        </p:spPr>
        <p:txBody>
          <a:bodyPr/>
          <a:lstStyle/>
          <a:p>
            <a:r>
              <a:rPr lang="en-US" sz="4800" b="1" dirty="0">
                <a:solidFill>
                  <a:schemeClr val="accent2"/>
                </a:solidFill>
                <a:latin typeface="Times New Roman" panose="02020603050405020304" pitchFamily="18" charset="0"/>
                <a:cs typeface="Times New Roman" panose="02020603050405020304" pitchFamily="18" charset="0"/>
              </a:rPr>
              <a:t>Uploading Codes:</a:t>
            </a:r>
          </a:p>
        </p:txBody>
      </p:sp>
      <p:sp>
        <p:nvSpPr>
          <p:cNvPr id="3" name="Subtitle 2"/>
          <p:cNvSpPr>
            <a:spLocks noGrp="1"/>
          </p:cNvSpPr>
          <p:nvPr>
            <p:ph type="subTitle" idx="1"/>
          </p:nvPr>
        </p:nvSpPr>
        <p:spPr>
          <a:xfrm>
            <a:off x="831271" y="2125621"/>
            <a:ext cx="10158154" cy="4732379"/>
          </a:xfrm>
        </p:spPr>
        <p:txBody>
          <a:bodyPr/>
          <a:lstStyle/>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39719" y="1971844"/>
            <a:ext cx="8413119" cy="4732379"/>
          </a:xfrm>
          <a:prstGeom prst="rect">
            <a:avLst/>
          </a:prstGeom>
        </p:spPr>
      </p:pic>
    </p:spTree>
    <p:extLst>
      <p:ext uri="{BB962C8B-B14F-4D97-AF65-F5344CB8AC3E}">
        <p14:creationId xmlns:p14="http://schemas.microsoft.com/office/powerpoint/2010/main" val="40033882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0873C9C-452D-4EAE-B46A-EF466D069E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685" y="1023790"/>
            <a:ext cx="5018556" cy="4810420"/>
          </a:xfrm>
          <a:prstGeom prst="rect">
            <a:avLst/>
          </a:prstGeom>
        </p:spPr>
      </p:pic>
      <p:pic>
        <p:nvPicPr>
          <p:cNvPr id="5" name="Picture 4">
            <a:extLst>
              <a:ext uri="{FF2B5EF4-FFF2-40B4-BE49-F238E27FC236}">
                <a16:creationId xmlns:a16="http://schemas.microsoft.com/office/drawing/2014/main" id="{9DA74511-8F23-4323-BF42-66450AD8CB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023790"/>
            <a:ext cx="5461262" cy="4810420"/>
          </a:xfrm>
          <a:prstGeom prst="rect">
            <a:avLst/>
          </a:prstGeom>
        </p:spPr>
      </p:pic>
    </p:spTree>
    <p:extLst>
      <p:ext uri="{BB962C8B-B14F-4D97-AF65-F5344CB8AC3E}">
        <p14:creationId xmlns:p14="http://schemas.microsoft.com/office/powerpoint/2010/main" val="3301482948"/>
      </p:ext>
    </p:extLst>
  </p:cSld>
  <p:clrMapOvr>
    <a:masterClrMapping/>
  </p:clrMapOvr>
  <mc:AlternateContent xmlns:mc="http://schemas.openxmlformats.org/markup-compatibility/2006" xmlns:p14="http://schemas.microsoft.com/office/powerpoint/2010/main">
    <mc:Choice Requires="p14">
      <p:transition spd="slow" p14:dur="1500">
        <p14:ripple/>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468</TotalTime>
  <Words>593</Words>
  <Application>Microsoft Office PowerPoint</Application>
  <PresentationFormat>Widescreen</PresentationFormat>
  <Paragraphs>64</Paragraphs>
  <Slides>16</Slides>
  <Notes>0</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Arial Rounded MT Bold</vt:lpstr>
      <vt:lpstr>Century Gothic</vt:lpstr>
      <vt:lpstr>Segoe UI Historic</vt:lpstr>
      <vt:lpstr>Times New Roman</vt:lpstr>
      <vt:lpstr>Wingdings</vt:lpstr>
      <vt:lpstr>Wingdings 3</vt:lpstr>
      <vt:lpstr>Ion</vt:lpstr>
      <vt:lpstr>Electronics  Laboratory  Project </vt:lpstr>
      <vt:lpstr>Objective:</vt:lpstr>
      <vt:lpstr>Project Components:</vt:lpstr>
      <vt:lpstr>PowerPoint Presentation</vt:lpstr>
      <vt:lpstr>PowerPoint Presentation</vt:lpstr>
      <vt:lpstr>Project Description:</vt:lpstr>
      <vt:lpstr>PowerPoint Presentation</vt:lpstr>
      <vt:lpstr>Uploading Codes:</vt:lpstr>
      <vt:lpstr>PowerPoint Presentation</vt:lpstr>
      <vt:lpstr> Results:</vt:lpstr>
      <vt:lpstr>PowerPoint Presentation</vt:lpstr>
      <vt:lpstr>Location Detection</vt:lpstr>
      <vt:lpstr>Website to find latitude and longitude</vt:lpstr>
      <vt:lpstr>A. Working Overview</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Electronics  Laboratory  Project   on</dc:title>
  <dc:creator>Dip Chowdhury Niloy</dc:creator>
  <cp:lastModifiedBy>8801617234466</cp:lastModifiedBy>
  <cp:revision>56</cp:revision>
  <dcterms:created xsi:type="dcterms:W3CDTF">2022-01-25T16:22:44Z</dcterms:created>
  <dcterms:modified xsi:type="dcterms:W3CDTF">2022-03-12T14:51:35Z</dcterms:modified>
</cp:coreProperties>
</file>

<file path=docProps/thumbnail.jpeg>
</file>